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8"/>
  </p:notesMasterIdLst>
  <p:sldIdLst>
    <p:sldId id="256" r:id="rId2"/>
    <p:sldId id="257" r:id="rId3"/>
    <p:sldId id="258" r:id="rId4"/>
    <p:sldId id="260" r:id="rId5"/>
    <p:sldId id="261" r:id="rId6"/>
    <p:sldId id="262" r:id="rId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672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7A5F12-0131-4003-8DCD-EFB0B4D25988}" type="datetimeFigureOut">
              <a:rPr lang="en-IN" smtClean="0"/>
              <a:t>20-07-2025</a:t>
            </a:fld>
            <a:endParaRPr lang="en-IN"/>
          </a:p>
        </p:txBody>
      </p:sp>
      <p:sp>
        <p:nvSpPr>
          <p:cNvPr id="5" name="Footer Placeholder 4"/>
          <p:cNvSpPr>
            <a:spLocks noGrp="1"/>
          </p:cNvSpPr>
          <p:nvPr>
            <p:ph type="ftr" sz="quarter" idx="11"/>
          </p:nvPr>
        </p:nvSpPr>
        <p:spPr>
          <a:xfrm>
            <a:off x="2899801" y="395169"/>
            <a:ext cx="5968698" cy="371041"/>
          </a:xfrm>
        </p:spPr>
        <p:txBody>
          <a:bodyPr/>
          <a:lstStyle/>
          <a:p>
            <a:endParaRPr lang="en-IN"/>
          </a:p>
        </p:txBody>
      </p:sp>
      <p:sp>
        <p:nvSpPr>
          <p:cNvPr id="6" name="Slide Number Placeholder 5"/>
          <p:cNvSpPr>
            <a:spLocks noGrp="1"/>
          </p:cNvSpPr>
          <p:nvPr>
            <p:ph type="sldNum" sz="quarter" idx="12"/>
          </p:nvPr>
        </p:nvSpPr>
        <p:spPr>
          <a:xfrm>
            <a:off x="1725197" y="958767"/>
            <a:ext cx="973223" cy="604294"/>
          </a:xfrm>
        </p:spPr>
        <p:txBody>
          <a:bodyPr/>
          <a:lstStyle/>
          <a:p>
            <a:fld id="{6E69AE37-A4C8-422F-9858-072FB97AA5CC}" type="slidenum">
              <a:rPr lang="en-IN" smtClean="0"/>
              <a:t>‹#›</a:t>
            </a:fld>
            <a:endParaRPr lang="en-IN"/>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95106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7A5F12-0131-4003-8DCD-EFB0B4D25988}" type="datetimeFigureOut">
              <a:rPr lang="en-IN" smtClean="0"/>
              <a:t>20-07-2025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69AE37-A4C8-422F-9858-072FB97AA5CC}" type="slidenum">
              <a:rPr lang="en-IN" smtClean="0"/>
              <a:t>‹#›</a:t>
            </a:fld>
            <a:endParaRPr lang="en-IN"/>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66835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7A5F12-0131-4003-8DCD-EFB0B4D25988}" type="datetimeFigureOut">
              <a:rPr lang="en-IN" smtClean="0"/>
              <a:t>20-07-2025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69AE37-A4C8-422F-9858-072FB97AA5CC}" type="slidenum">
              <a:rPr lang="en-IN" smtClean="0"/>
              <a:t>‹#›</a:t>
            </a:fld>
            <a:endParaRPr lang="en-IN"/>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1146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034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935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774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588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885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7A5F12-0131-4003-8DCD-EFB0B4D25988}" type="datetimeFigureOut">
              <a:rPr lang="en-IN" smtClean="0"/>
              <a:t>20-07-2025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69AE37-A4C8-422F-9858-072FB97AA5CC}" type="slidenum">
              <a:rPr lang="en-IN" smtClean="0"/>
              <a:t>‹#›</a:t>
            </a:fld>
            <a:endParaRPr lang="en-IN"/>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79044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7A5F12-0131-4003-8DCD-EFB0B4D25988}" type="datetimeFigureOut">
              <a:rPr lang="en-IN" smtClean="0"/>
              <a:t>20-07-2025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69AE37-A4C8-422F-9858-072FB97AA5CC}" type="slidenum">
              <a:rPr lang="en-IN" smtClean="0"/>
              <a:t>‹#›</a:t>
            </a:fld>
            <a:endParaRPr lang="en-IN"/>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494508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7A5F12-0131-4003-8DCD-EFB0B4D25988}" type="datetimeFigureOut">
              <a:rPr lang="en-IN" smtClean="0"/>
              <a:t>20-07-2025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69AE37-A4C8-422F-9858-072FB97AA5CC}" type="slidenum">
              <a:rPr lang="en-IN" smtClean="0"/>
              <a:t>‹#›</a:t>
            </a:fld>
            <a:endParaRPr lang="en-IN"/>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4321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7A5F12-0131-4003-8DCD-EFB0B4D25988}" type="datetimeFigureOut">
              <a:rPr lang="en-IN" smtClean="0"/>
              <a:t>20-07-2025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69AE37-A4C8-422F-9858-072FB97AA5CC}" type="slidenum">
              <a:rPr lang="en-IN" smtClean="0"/>
              <a:t>‹#›</a:t>
            </a:fld>
            <a:endParaRPr lang="en-IN"/>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775685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7A5F12-0131-4003-8DCD-EFB0B4D25988}" type="datetimeFigureOut">
              <a:rPr lang="en-IN" smtClean="0"/>
              <a:t>20-07-2025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69AE37-A4C8-422F-9858-072FB97AA5CC}" type="slidenum">
              <a:rPr lang="en-IN" smtClean="0"/>
              <a:t>‹#›</a:t>
            </a:fld>
            <a:endParaRPr lang="en-IN"/>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116841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7A5F12-0131-4003-8DCD-EFB0B4D25988}" type="datetimeFigureOut">
              <a:rPr lang="en-IN" smtClean="0"/>
              <a:t>20-07-2025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E69AE37-A4C8-422F-9858-072FB97AA5CC}" type="slidenum">
              <a:rPr lang="en-IN" smtClean="0"/>
              <a:t>‹#›</a:t>
            </a:fld>
            <a:endParaRPr lang="en-IN"/>
          </a:p>
        </p:txBody>
      </p:sp>
    </p:spTree>
    <p:extLst>
      <p:ext uri="{BB962C8B-B14F-4D97-AF65-F5344CB8AC3E}">
        <p14:creationId xmlns:p14="http://schemas.microsoft.com/office/powerpoint/2010/main" val="305789660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57A5F12-0131-4003-8DCD-EFB0B4D25988}" type="datetimeFigureOut">
              <a:rPr lang="en-IN" smtClean="0"/>
              <a:t>20-07-2025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69AE37-A4C8-422F-9858-072FB97AA5CC}" type="slidenum">
              <a:rPr lang="en-IN" smtClean="0"/>
              <a:t>‹#›</a:t>
            </a:fld>
            <a:endParaRPr lang="en-IN"/>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04354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857A5F12-0131-4003-8DCD-EFB0B4D25988}" type="datetimeFigureOut">
              <a:rPr lang="en-IN" smtClean="0"/>
              <a:t>20-07-2025</a:t>
            </a:fld>
            <a:endParaRPr lang="en-IN"/>
          </a:p>
        </p:txBody>
      </p:sp>
      <p:sp>
        <p:nvSpPr>
          <p:cNvPr id="6" name="Footer Placeholder 5"/>
          <p:cNvSpPr>
            <a:spLocks noGrp="1"/>
          </p:cNvSpPr>
          <p:nvPr>
            <p:ph type="ftr" sz="quarter" idx="11"/>
          </p:nvPr>
        </p:nvSpPr>
        <p:spPr>
          <a:xfrm>
            <a:off x="1736858" y="382369"/>
            <a:ext cx="6649205" cy="385117"/>
          </a:xfrm>
        </p:spPr>
        <p:txBody>
          <a:bodyPr/>
          <a:lstStyle/>
          <a:p>
            <a:endParaRPr lang="en-IN"/>
          </a:p>
        </p:txBody>
      </p:sp>
      <p:sp>
        <p:nvSpPr>
          <p:cNvPr id="7" name="Slide Number Placeholder 6"/>
          <p:cNvSpPr>
            <a:spLocks noGrp="1"/>
          </p:cNvSpPr>
          <p:nvPr>
            <p:ph type="sldNum" sz="quarter" idx="12"/>
          </p:nvPr>
        </p:nvSpPr>
        <p:spPr/>
        <p:txBody>
          <a:bodyPr/>
          <a:lstStyle/>
          <a:p>
            <a:fld id="{6E69AE37-A4C8-422F-9858-072FB97AA5CC}" type="slidenum">
              <a:rPr lang="en-IN" smtClean="0"/>
              <a:t>‹#›</a:t>
            </a:fld>
            <a:endParaRPr lang="en-IN"/>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56441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8">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857A5F12-0131-4003-8DCD-EFB0B4D25988}" type="datetimeFigureOut">
              <a:rPr lang="en-IN" smtClean="0"/>
              <a:t>20-07-2025</a:t>
            </a:fld>
            <a:endParaRPr lang="en-IN"/>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E69AE37-A4C8-422F-9858-072FB97AA5CC}" type="slidenum">
              <a:rPr lang="en-IN" smtClean="0"/>
              <a:t>‹#›</a:t>
            </a:fld>
            <a:endParaRPr lang="en-IN"/>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1250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8" r:id="rId15"/>
    <p:sldLayoutId id="2147483769" r:id="rId16"/>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7352907"/>
          </a:xfrm>
          <a:prstGeom prst="rect">
            <a:avLst/>
          </a:prstGeom>
        </p:spPr>
      </p:pic>
      <p:sp>
        <p:nvSpPr>
          <p:cNvPr id="3" name="Text 0"/>
          <p:cNvSpPr/>
          <p:nvPr/>
        </p:nvSpPr>
        <p:spPr>
          <a:xfrm>
            <a:off x="6542202" y="301657"/>
            <a:ext cx="7956223" cy="2884603"/>
          </a:xfrm>
          <a:prstGeom prst="rect">
            <a:avLst/>
          </a:prstGeom>
          <a:noFill/>
          <a:ln/>
        </p:spPr>
        <p:txBody>
          <a:bodyPr wrap="square" lIns="0" tIns="0" rIns="0" bIns="0" rtlCol="0" anchor="t"/>
          <a:lstStyle/>
          <a:p>
            <a:pPr marL="0" indent="0" algn="l">
              <a:lnSpc>
                <a:spcPts val="7700"/>
              </a:lnSpc>
              <a:buNone/>
            </a:pPr>
            <a:r>
              <a:rPr lang="en-US" sz="4400" b="1" dirty="0">
                <a:solidFill>
                  <a:srgbClr val="000000"/>
                </a:solidFill>
                <a:latin typeface="Inter Bold" pitchFamily="34" charset="0"/>
                <a:ea typeface="Inter Bold" pitchFamily="34" charset="-122"/>
                <a:cs typeface="Inter Bold" pitchFamily="34" charset="-120"/>
              </a:rPr>
              <a:t>Heart Disease Prediction System Using Machine Learning</a:t>
            </a:r>
            <a:endParaRPr lang="en-US" sz="4400" dirty="0"/>
          </a:p>
        </p:txBody>
      </p:sp>
      <p:sp>
        <p:nvSpPr>
          <p:cNvPr id="4" name="Text 1"/>
          <p:cNvSpPr/>
          <p:nvPr/>
        </p:nvSpPr>
        <p:spPr>
          <a:xfrm>
            <a:off x="7871381" y="6966407"/>
            <a:ext cx="6627044" cy="1112364"/>
          </a:xfrm>
          <a:prstGeom prst="rect">
            <a:avLst/>
          </a:prstGeom>
          <a:noFill/>
          <a:ln/>
        </p:spPr>
        <p:txBody>
          <a:bodyPr wrap="square" lIns="0" tIns="0" rIns="0" bIns="0" rtlCol="0" anchor="t"/>
          <a:lstStyle/>
          <a:p>
            <a:pPr marL="0" indent="0" algn="l">
              <a:lnSpc>
                <a:spcPts val="2850"/>
              </a:lnSpc>
              <a:buNone/>
            </a:pPr>
            <a:r>
              <a:rPr lang="en-US" sz="2400" dirty="0"/>
              <a:t>                                Vadaparthi Lakshminarayana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838986"/>
            <a:ext cx="6417707" cy="744716"/>
          </a:xfrm>
          <a:prstGeom prst="rect">
            <a:avLst/>
          </a:prstGeom>
          <a:noFill/>
          <a:ln/>
        </p:spPr>
        <p:txBody>
          <a:bodyPr wrap="none" lIns="0" tIns="0" rIns="0" bIns="0" rtlCol="0" anchor="t"/>
          <a:lstStyle/>
          <a:p>
            <a:pPr marL="0" indent="0" algn="l">
              <a:lnSpc>
                <a:spcPts val="5050"/>
              </a:lnSpc>
              <a:buNone/>
            </a:pPr>
            <a:r>
              <a:rPr lang="en-US" sz="3200" b="1" dirty="0">
                <a:solidFill>
                  <a:srgbClr val="000000"/>
                </a:solidFill>
                <a:latin typeface="Inter Bold" pitchFamily="34" charset="0"/>
                <a:ea typeface="Inter Bold" pitchFamily="34" charset="-122"/>
              </a:rPr>
              <a:t>Project overview  </a:t>
            </a:r>
            <a:endParaRPr lang="en-US" sz="3200" dirty="0"/>
          </a:p>
        </p:txBody>
      </p:sp>
      <p:sp>
        <p:nvSpPr>
          <p:cNvPr id="4" name="Text 1"/>
          <p:cNvSpPr/>
          <p:nvPr/>
        </p:nvSpPr>
        <p:spPr>
          <a:xfrm>
            <a:off x="721638" y="2158738"/>
            <a:ext cx="10175748" cy="4807670"/>
          </a:xfrm>
          <a:prstGeom prst="rect">
            <a:avLst/>
          </a:prstGeom>
          <a:noFill/>
          <a:ln/>
        </p:spPr>
        <p:txBody>
          <a:bodyPr wrap="square" lIns="0" tIns="0" rIns="0" bIns="0" rtlCol="0" anchor="t"/>
          <a:lstStyle/>
          <a:p>
            <a:pPr>
              <a:lnSpc>
                <a:spcPts val="2550"/>
              </a:lnSpc>
            </a:pPr>
            <a:r>
              <a:rPr lang="en-US" sz="2000" dirty="0"/>
              <a:t>This project utilizes machine learning algorithms to analyze health-related data (such as age, blood pressure, cholesterol level, etc.) to predict the risk of heart disease. The system aims to assist medical professionals and patients in early diagnosis, allowing timely medical intervention.</a:t>
            </a:r>
          </a:p>
          <a:p>
            <a:pPr>
              <a:lnSpc>
                <a:spcPts val="2550"/>
              </a:lnSpc>
            </a:pPr>
            <a:r>
              <a:rPr lang="en-US" sz="2000" dirty="0"/>
              <a:t>It uses historical data from patients to train a predictive model and outputs a binary classification whether they have the heart disease or not.</a:t>
            </a:r>
          </a:p>
          <a:p>
            <a:pPr>
              <a:lnSpc>
                <a:spcPts val="2550"/>
              </a:lnSpc>
            </a:pPr>
            <a:r>
              <a:rPr lang="en-US" sz="2000" dirty="0"/>
              <a:t>The main objective is to develop a predictive system that can accurately detect the likelihood of a person having heart disease  through machine learning techniques.</a:t>
            </a:r>
          </a:p>
          <a:p>
            <a:pPr>
              <a:lnSpc>
                <a:spcPts val="2550"/>
              </a:lnSpc>
            </a:pP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3787" y="607933"/>
            <a:ext cx="9484400" cy="690801"/>
          </a:xfrm>
          <a:prstGeom prst="rect">
            <a:avLst/>
          </a:prstGeom>
          <a:noFill/>
          <a:ln/>
        </p:spPr>
        <p:txBody>
          <a:bodyPr wrap="none" lIns="0" tIns="0" rIns="0" bIns="0" rtlCol="0" anchor="t"/>
          <a:lstStyle/>
          <a:p>
            <a:pPr>
              <a:lnSpc>
                <a:spcPts val="5400"/>
              </a:lnSpc>
            </a:pPr>
            <a:r>
              <a:rPr lang="en-IN" sz="4000" dirty="0">
                <a:latin typeface="Times New Roman" panose="02020603050405020304" pitchFamily="18" charset="0"/>
                <a:cs typeface="Times New Roman" panose="02020603050405020304" pitchFamily="18" charset="0"/>
              </a:rPr>
              <a:t>Tools &amp; Technologies Used</a:t>
            </a:r>
            <a:endParaRPr lang="en-US" sz="4000" dirty="0">
              <a:latin typeface="Times New Roman" panose="02020603050405020304" pitchFamily="18" charset="0"/>
              <a:cs typeface="Times New Roman" panose="02020603050405020304" pitchFamily="18" charset="0"/>
            </a:endParaRPr>
          </a:p>
        </p:txBody>
      </p:sp>
      <p:sp>
        <p:nvSpPr>
          <p:cNvPr id="5" name="Text 2"/>
          <p:cNvSpPr/>
          <p:nvPr/>
        </p:nvSpPr>
        <p:spPr>
          <a:xfrm>
            <a:off x="773787" y="3047881"/>
            <a:ext cx="4176712" cy="707469"/>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7" name="Text 3"/>
          <p:cNvSpPr/>
          <p:nvPr/>
        </p:nvSpPr>
        <p:spPr>
          <a:xfrm>
            <a:off x="5226844" y="2569845"/>
            <a:ext cx="4176712" cy="690801"/>
          </a:xfrm>
          <a:prstGeom prst="rect">
            <a:avLst/>
          </a:prstGeom>
          <a:noFill/>
          <a:ln/>
        </p:spPr>
        <p:txBody>
          <a:bodyPr wrap="square" lIns="0" tIns="0" rIns="0" bIns="0" rtlCol="0" anchor="t"/>
          <a:lstStyle/>
          <a:p>
            <a:pPr marL="0" indent="0" algn="l">
              <a:lnSpc>
                <a:spcPts val="2700"/>
              </a:lnSpc>
              <a:buNone/>
            </a:pPr>
            <a:endParaRPr lang="en-US" sz="2150" dirty="0"/>
          </a:p>
        </p:txBody>
      </p:sp>
      <p:sp>
        <p:nvSpPr>
          <p:cNvPr id="8" name="Text 4"/>
          <p:cNvSpPr/>
          <p:nvPr/>
        </p:nvSpPr>
        <p:spPr>
          <a:xfrm>
            <a:off x="5226844" y="3393281"/>
            <a:ext cx="4176712" cy="707469"/>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10" name="Text 5"/>
          <p:cNvSpPr/>
          <p:nvPr/>
        </p:nvSpPr>
        <p:spPr>
          <a:xfrm>
            <a:off x="9679900" y="2569845"/>
            <a:ext cx="2763679" cy="3454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11" name="Text 6"/>
          <p:cNvSpPr/>
          <p:nvPr/>
        </p:nvSpPr>
        <p:spPr>
          <a:xfrm>
            <a:off x="9679900" y="3047881"/>
            <a:ext cx="4176712" cy="707469"/>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13" name="Text 7"/>
          <p:cNvSpPr/>
          <p:nvPr/>
        </p:nvSpPr>
        <p:spPr>
          <a:xfrm>
            <a:off x="773787" y="5482471"/>
            <a:ext cx="2843451" cy="3454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14" name="Text 8"/>
          <p:cNvSpPr/>
          <p:nvPr/>
        </p:nvSpPr>
        <p:spPr>
          <a:xfrm>
            <a:off x="773787" y="5960507"/>
            <a:ext cx="4176712" cy="707469"/>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16" name="Text 9"/>
          <p:cNvSpPr/>
          <p:nvPr/>
        </p:nvSpPr>
        <p:spPr>
          <a:xfrm>
            <a:off x="5226844" y="5482471"/>
            <a:ext cx="2763679" cy="345400"/>
          </a:xfrm>
          <a:prstGeom prst="rect">
            <a:avLst/>
          </a:prstGeom>
          <a:noFill/>
          <a:ln/>
        </p:spPr>
        <p:txBody>
          <a:bodyPr wrap="none" lIns="0" tIns="0" rIns="0" bIns="0" rtlCol="0" anchor="t"/>
          <a:lstStyle/>
          <a:p>
            <a:pPr marL="0" indent="0" algn="l">
              <a:lnSpc>
                <a:spcPts val="2700"/>
              </a:lnSpc>
              <a:buNone/>
            </a:pPr>
            <a:endParaRPr lang="en-US" sz="2150" dirty="0"/>
          </a:p>
        </p:txBody>
      </p:sp>
      <p:sp>
        <p:nvSpPr>
          <p:cNvPr id="17" name="Text 10"/>
          <p:cNvSpPr/>
          <p:nvPr/>
        </p:nvSpPr>
        <p:spPr>
          <a:xfrm>
            <a:off x="5226844" y="5960507"/>
            <a:ext cx="4176712" cy="707469"/>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18" name="Text 11"/>
          <p:cNvSpPr/>
          <p:nvPr/>
        </p:nvSpPr>
        <p:spPr>
          <a:xfrm>
            <a:off x="773787" y="6916698"/>
            <a:ext cx="13082826" cy="707469"/>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25" name="Rectangle 5">
            <a:extLst>
              <a:ext uri="{FF2B5EF4-FFF2-40B4-BE49-F238E27FC236}">
                <a16:creationId xmlns:a16="http://schemas.microsoft.com/office/drawing/2014/main" id="{D697042F-FCA1-E3E1-9276-A9E0AD3AF152}"/>
              </a:ext>
            </a:extLst>
          </p:cNvPr>
          <p:cNvSpPr>
            <a:spLocks noChangeArrowheads="1"/>
          </p:cNvSpPr>
          <p:nvPr/>
        </p:nvSpPr>
        <p:spPr bwMode="auto">
          <a:xfrm>
            <a:off x="773787" y="1707190"/>
            <a:ext cx="1385661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Language:</a:t>
            </a:r>
            <a:r>
              <a:rPr kumimoji="0" lang="en-US" altLang="en-US" sz="1800" b="0" i="0" u="none" strike="noStrike" cap="none" normalizeH="0" baseline="0" dirty="0">
                <a:ln>
                  <a:noFill/>
                </a:ln>
                <a:solidFill>
                  <a:schemeClr val="tx1"/>
                </a:solidFill>
                <a:effectLst/>
                <a:latin typeface="Arial" panose="020B0604020202020204" pitchFamily="34" charset="0"/>
              </a:rPr>
              <a:t> Python</a:t>
            </a:r>
            <a:endParaRPr lang="en-US" altLang="en-US"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Libraries:</a:t>
            </a:r>
            <a:r>
              <a:rPr kumimoji="0" lang="en-US" altLang="en-US" sz="1800" b="0" i="0" u="none" strike="noStrike" cap="none" normalizeH="0" baseline="0" dirty="0">
                <a:ln>
                  <a:noFill/>
                </a:ln>
                <a:solidFill>
                  <a:schemeClr val="tx1"/>
                </a:solidFill>
                <a:effectLst/>
                <a:latin typeface="Arial" panose="020B0604020202020204" pitchFamily="34" charset="0"/>
              </a:rPr>
              <a:t> scikit-learn, pandas, </a:t>
            </a:r>
            <a:r>
              <a:rPr kumimoji="0" lang="en-US" altLang="en-US" sz="1800" b="0" i="0" u="none" strike="noStrike" cap="none" normalizeH="0" baseline="0" dirty="0" err="1">
                <a:ln>
                  <a:noFill/>
                </a:ln>
                <a:solidFill>
                  <a:schemeClr val="tx1"/>
                </a:solidFill>
                <a:effectLst/>
                <a:latin typeface="Arial" panose="020B0604020202020204" pitchFamily="34" charset="0"/>
              </a:rPr>
              <a:t>numpy</a:t>
            </a:r>
            <a:r>
              <a:rPr kumimoji="0" lang="en-US" altLang="en-US" sz="1800" b="0" i="0" u="none" strike="noStrike" cap="none" normalizeH="0" baseline="0" dirty="0">
                <a:ln>
                  <a:noFill/>
                </a:ln>
                <a:solidFill>
                  <a:schemeClr val="tx1"/>
                </a:solidFill>
                <a:effectLst/>
                <a:latin typeface="Arial" panose="020B0604020202020204" pitchFamily="34" charset="0"/>
              </a:rPr>
              <a:t>, matplotlib, seaborn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ML Algorithms:</a:t>
            </a:r>
            <a:r>
              <a:rPr kumimoji="0" lang="en-US" altLang="en-US" sz="1800" b="0" i="0" u="none" strike="noStrike" cap="none" normalizeH="0" baseline="0" dirty="0">
                <a:ln>
                  <a:noFill/>
                </a:ln>
                <a:solidFill>
                  <a:schemeClr val="tx1"/>
                </a:solidFill>
                <a:effectLst/>
                <a:latin typeface="Arial" panose="020B0604020202020204" pitchFamily="34" charset="0"/>
              </a:rPr>
              <a:t> Logistic Regression, Random Forest, KNN, SVM</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Model Evaluation:</a:t>
            </a:r>
            <a:r>
              <a:rPr kumimoji="0" lang="en-US" altLang="en-US" sz="1800" b="0" i="0" u="none" strike="noStrike" cap="none" normalizeH="0" baseline="0" dirty="0">
                <a:ln>
                  <a:noFill/>
                </a:ln>
                <a:solidFill>
                  <a:schemeClr val="tx1"/>
                </a:solidFill>
                <a:effectLst/>
                <a:latin typeface="Arial" panose="020B0604020202020204" pitchFamily="34" charset="0"/>
              </a:rPr>
              <a:t> Accuracy, F1-Score, Confusion Matrix</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Deployment (optional):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app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71340" y="518474"/>
            <a:ext cx="7348804" cy="1922307"/>
          </a:xfrm>
          <a:prstGeom prst="rect">
            <a:avLst/>
          </a:prstGeom>
          <a:noFill/>
          <a:ln/>
        </p:spPr>
        <p:txBody>
          <a:bodyPr wrap="none" lIns="0" tIns="0" rIns="0" bIns="0" rtlCol="0" anchor="t"/>
          <a:lstStyle/>
          <a:p>
            <a:pPr marL="0" indent="0" algn="l">
              <a:lnSpc>
                <a:spcPts val="5550"/>
              </a:lnSpc>
              <a:buNone/>
            </a:pPr>
            <a:r>
              <a:rPr lang="en-US" sz="4450" dirty="0"/>
              <a:t>Dataset and Preprocessing</a:t>
            </a:r>
          </a:p>
        </p:txBody>
      </p:sp>
      <p:sp>
        <p:nvSpPr>
          <p:cNvPr id="5" name="Text 3"/>
          <p:cNvSpPr/>
          <p:nvPr/>
        </p:nvSpPr>
        <p:spPr>
          <a:xfrm>
            <a:off x="4289465" y="3007757"/>
            <a:ext cx="662940" cy="283488"/>
          </a:xfrm>
          <a:prstGeom prst="rect">
            <a:avLst/>
          </a:prstGeom>
          <a:noFill/>
          <a:ln/>
        </p:spPr>
        <p:txBody>
          <a:bodyPr wrap="none" lIns="0" tIns="0" rIns="0" bIns="0" rtlCol="0" anchor="t"/>
          <a:lstStyle/>
          <a:p>
            <a:pPr marL="0" indent="0" algn="l">
              <a:lnSpc>
                <a:spcPts val="2200"/>
              </a:lnSpc>
              <a:buNone/>
            </a:pPr>
            <a:endParaRPr lang="en-US" sz="2200" dirty="0"/>
          </a:p>
        </p:txBody>
      </p:sp>
      <p:sp>
        <p:nvSpPr>
          <p:cNvPr id="6" name="Text 4"/>
          <p:cNvSpPr/>
          <p:nvPr/>
        </p:nvSpPr>
        <p:spPr>
          <a:xfrm>
            <a:off x="793790" y="3574613"/>
            <a:ext cx="371284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7" name="Text 5"/>
          <p:cNvSpPr/>
          <p:nvPr/>
        </p:nvSpPr>
        <p:spPr>
          <a:xfrm>
            <a:off x="793790" y="4065032"/>
            <a:ext cx="4158615"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1" name="Text 9"/>
          <p:cNvSpPr/>
          <p:nvPr/>
        </p:nvSpPr>
        <p:spPr>
          <a:xfrm>
            <a:off x="5235893" y="3574613"/>
            <a:ext cx="3356967"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10"/>
          <p:cNvSpPr/>
          <p:nvPr/>
        </p:nvSpPr>
        <p:spPr>
          <a:xfrm>
            <a:off x="5235893" y="4065032"/>
            <a:ext cx="4158615"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5" name="Text 13"/>
          <p:cNvSpPr/>
          <p:nvPr/>
        </p:nvSpPr>
        <p:spPr>
          <a:xfrm>
            <a:off x="13188434" y="3007757"/>
            <a:ext cx="648176" cy="283488"/>
          </a:xfrm>
          <a:prstGeom prst="rect">
            <a:avLst/>
          </a:prstGeom>
          <a:noFill/>
          <a:ln/>
        </p:spPr>
        <p:txBody>
          <a:bodyPr wrap="none" lIns="0" tIns="0" rIns="0" bIns="0" rtlCol="0" anchor="t"/>
          <a:lstStyle/>
          <a:p>
            <a:pPr marL="0" indent="0" algn="l">
              <a:lnSpc>
                <a:spcPts val="2200"/>
              </a:lnSpc>
              <a:buNone/>
            </a:pPr>
            <a:endParaRPr lang="en-US" sz="2200" dirty="0"/>
          </a:p>
        </p:txBody>
      </p:sp>
      <p:sp>
        <p:nvSpPr>
          <p:cNvPr id="16" name="Text 14"/>
          <p:cNvSpPr/>
          <p:nvPr/>
        </p:nvSpPr>
        <p:spPr>
          <a:xfrm>
            <a:off x="9677995" y="3574613"/>
            <a:ext cx="3357682"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7" name="Text 15"/>
          <p:cNvSpPr/>
          <p:nvPr/>
        </p:nvSpPr>
        <p:spPr>
          <a:xfrm>
            <a:off x="9677995" y="4065032"/>
            <a:ext cx="4158615"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8" name="Text 16"/>
          <p:cNvSpPr/>
          <p:nvPr/>
        </p:nvSpPr>
        <p:spPr>
          <a:xfrm>
            <a:off x="471340" y="1866507"/>
            <a:ext cx="12320833" cy="5580668"/>
          </a:xfrm>
          <a:prstGeom prst="rect">
            <a:avLst/>
          </a:prstGeom>
          <a:noFill/>
          <a:ln/>
        </p:spPr>
        <p:txBody>
          <a:bodyPr wrap="square" lIns="0" tIns="0" rIns="0" bIns="0" rtlCol="0" anchor="t"/>
          <a:lstStyle/>
          <a:p>
            <a:pPr>
              <a:lnSpc>
                <a:spcPts val="2850"/>
              </a:lnSpc>
            </a:pPr>
            <a:r>
              <a:rPr lang="en-US" sz="1600" dirty="0"/>
              <a:t>The dataset used in this project was obtained from </a:t>
            </a:r>
            <a:r>
              <a:rPr lang="en-US" sz="1600" dirty="0" err="1"/>
              <a:t>kaggle</a:t>
            </a:r>
            <a:r>
              <a:rPr lang="en-US" sz="1600" dirty="0"/>
              <a:t>, a popular platform for data science and machine learning datasets. It contains anonymized patient data relevant to heart disease diagnosis. This dataset is widely used for classification problems in health analytics and contains various medical attributes that help predict the presence of heart disease.</a:t>
            </a:r>
          </a:p>
          <a:p>
            <a:pPr>
              <a:lnSpc>
                <a:spcPts val="2850"/>
              </a:lnSpc>
            </a:pPr>
            <a:r>
              <a:rPr lang="en-US" sz="1750" dirty="0">
                <a:solidFill>
                  <a:srgbClr val="272525"/>
                </a:solidFill>
                <a:latin typeface="Inter" pitchFamily="34" charset="0"/>
                <a:ea typeface="Inter" pitchFamily="34" charset="-122"/>
                <a:cs typeface="Inter" pitchFamily="34" charset="-120"/>
              </a:rPr>
              <a:t>Key challenges encountered included overfitting, data imbalance, and feature redundancy. These were effectively tackled through advanced feature selection algorithms, rigorous cross-validation techniques, and data cleaning. The project underscored the critical importance of large, high-quality datasets and standardized evaluation metrics for robust predictive models. </a:t>
            </a:r>
            <a:r>
              <a:rPr lang="en-US" sz="1750" dirty="0">
                <a:solidFill>
                  <a:srgbClr val="272525"/>
                </a:solidFill>
                <a:latin typeface="Inter" pitchFamily="34" charset="0"/>
                <a:ea typeface="Inter" pitchFamily="34" charset="-122"/>
              </a:rPr>
              <a:t>In the data preprocessing cleaning of the data and removing the noise takes place.</a:t>
            </a:r>
          </a:p>
          <a:p>
            <a:r>
              <a:rPr lang="en-US" sz="1600" dirty="0">
                <a:latin typeface="Inter Bold"/>
              </a:rPr>
              <a:t>After preprocessing all data was converted to a clean, numerical format. Features were normalized to the same scale. Dataset was ready for input into multiple machine learning models.</a:t>
            </a:r>
          </a:p>
          <a:p>
            <a:pPr>
              <a:lnSpc>
                <a:spcPts val="2850"/>
              </a:lnSpc>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0321" y="518755"/>
            <a:ext cx="6515457" cy="589598"/>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Inter Bold" pitchFamily="34" charset="0"/>
                <a:ea typeface="Inter Bold" pitchFamily="34" charset="-122"/>
                <a:cs typeface="Inter Bold" pitchFamily="34" charset="-120"/>
              </a:rPr>
              <a:t>Conclusion and Future Work</a:t>
            </a:r>
            <a:endParaRPr lang="en-US" sz="3700" dirty="0"/>
          </a:p>
        </p:txBody>
      </p:sp>
      <p:sp>
        <p:nvSpPr>
          <p:cNvPr id="3" name="Shape 1"/>
          <p:cNvSpPr/>
          <p:nvPr/>
        </p:nvSpPr>
        <p:spPr>
          <a:xfrm>
            <a:off x="660321" y="1485662"/>
            <a:ext cx="754618" cy="1132046"/>
          </a:xfrm>
          <a:prstGeom prst="roundRect">
            <a:avLst>
              <a:gd name="adj" fmla="val 360044"/>
            </a:avLst>
          </a:prstGeom>
          <a:solidFill>
            <a:srgbClr val="DADBF1"/>
          </a:solidFill>
          <a:ln w="7620">
            <a:solidFill>
              <a:srgbClr val="C0C1D7"/>
            </a:solidFill>
            <a:prstDash val="solid"/>
          </a:ln>
        </p:spPr>
      </p:sp>
      <p:pic>
        <p:nvPicPr>
          <p:cNvPr id="4" name="Image 0" descr="preencoded.png"/>
          <p:cNvPicPr>
            <a:picLocks noChangeAspect="1"/>
          </p:cNvPicPr>
          <p:nvPr/>
        </p:nvPicPr>
        <p:blipFill>
          <a:blip r:embed="rId3"/>
          <a:stretch>
            <a:fillRect/>
          </a:stretch>
        </p:blipFill>
        <p:spPr>
          <a:xfrm>
            <a:off x="896064" y="1874758"/>
            <a:ext cx="283012" cy="353735"/>
          </a:xfrm>
          <a:prstGeom prst="rect">
            <a:avLst/>
          </a:prstGeom>
        </p:spPr>
      </p:pic>
      <p:sp>
        <p:nvSpPr>
          <p:cNvPr id="5" name="Text 2"/>
          <p:cNvSpPr/>
          <p:nvPr/>
        </p:nvSpPr>
        <p:spPr>
          <a:xfrm>
            <a:off x="1603534" y="1674257"/>
            <a:ext cx="2358390" cy="294799"/>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High Potential</a:t>
            </a:r>
            <a:endParaRPr lang="en-US" sz="1850" dirty="0"/>
          </a:p>
        </p:txBody>
      </p:sp>
      <p:sp>
        <p:nvSpPr>
          <p:cNvPr id="6" name="Text 3"/>
          <p:cNvSpPr/>
          <p:nvPr/>
        </p:nvSpPr>
        <p:spPr>
          <a:xfrm>
            <a:off x="1603534" y="2082165"/>
            <a:ext cx="12366546" cy="301943"/>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ML models offer significant promise for early heart disease prediction.</a:t>
            </a:r>
            <a:endParaRPr lang="en-US" sz="1450" dirty="0"/>
          </a:p>
        </p:txBody>
      </p:sp>
      <p:sp>
        <p:nvSpPr>
          <p:cNvPr id="7" name="Shape 4"/>
          <p:cNvSpPr/>
          <p:nvPr/>
        </p:nvSpPr>
        <p:spPr>
          <a:xfrm>
            <a:off x="660321" y="2759154"/>
            <a:ext cx="754618" cy="1132046"/>
          </a:xfrm>
          <a:prstGeom prst="roundRect">
            <a:avLst>
              <a:gd name="adj" fmla="val 360044"/>
            </a:avLst>
          </a:prstGeom>
          <a:solidFill>
            <a:srgbClr val="DADBF1"/>
          </a:solidFill>
          <a:ln w="7620">
            <a:solidFill>
              <a:srgbClr val="C0C1D7"/>
            </a:solidFill>
            <a:prstDash val="solid"/>
          </a:ln>
        </p:spPr>
      </p:sp>
      <p:pic>
        <p:nvPicPr>
          <p:cNvPr id="8" name="Image 1" descr="preencoded.png"/>
          <p:cNvPicPr>
            <a:picLocks noChangeAspect="1"/>
          </p:cNvPicPr>
          <p:nvPr/>
        </p:nvPicPr>
        <p:blipFill>
          <a:blip r:embed="rId4"/>
          <a:stretch>
            <a:fillRect/>
          </a:stretch>
        </p:blipFill>
        <p:spPr>
          <a:xfrm>
            <a:off x="896064" y="3148251"/>
            <a:ext cx="283012" cy="353735"/>
          </a:xfrm>
          <a:prstGeom prst="rect">
            <a:avLst/>
          </a:prstGeom>
        </p:spPr>
      </p:pic>
      <p:sp>
        <p:nvSpPr>
          <p:cNvPr id="9" name="Text 5"/>
          <p:cNvSpPr/>
          <p:nvPr/>
        </p:nvSpPr>
        <p:spPr>
          <a:xfrm>
            <a:off x="1603534" y="2947749"/>
            <a:ext cx="3308509" cy="294799"/>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Multi-Modal Data Integration</a:t>
            </a:r>
            <a:endParaRPr lang="en-US" sz="1850" dirty="0"/>
          </a:p>
        </p:txBody>
      </p:sp>
      <p:sp>
        <p:nvSpPr>
          <p:cNvPr id="10" name="Text 6"/>
          <p:cNvSpPr/>
          <p:nvPr/>
        </p:nvSpPr>
        <p:spPr>
          <a:xfrm>
            <a:off x="1603534" y="3355658"/>
            <a:ext cx="12366546" cy="301943"/>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Future efforts will include imaging and genetics for comprehensive insights.</a:t>
            </a:r>
            <a:endParaRPr lang="en-US" sz="1450" dirty="0"/>
          </a:p>
        </p:txBody>
      </p:sp>
      <p:sp>
        <p:nvSpPr>
          <p:cNvPr id="11" name="Shape 7"/>
          <p:cNvSpPr/>
          <p:nvPr/>
        </p:nvSpPr>
        <p:spPr>
          <a:xfrm>
            <a:off x="660321" y="4032647"/>
            <a:ext cx="754618" cy="1132046"/>
          </a:xfrm>
          <a:prstGeom prst="roundRect">
            <a:avLst>
              <a:gd name="adj" fmla="val 360044"/>
            </a:avLst>
          </a:prstGeom>
          <a:solidFill>
            <a:srgbClr val="DADBF1"/>
          </a:solidFill>
          <a:ln w="7620">
            <a:solidFill>
              <a:srgbClr val="C0C1D7"/>
            </a:solidFill>
            <a:prstDash val="solid"/>
          </a:ln>
        </p:spPr>
      </p:sp>
      <p:pic>
        <p:nvPicPr>
          <p:cNvPr id="12" name="Image 2" descr="preencoded.png"/>
          <p:cNvPicPr>
            <a:picLocks noChangeAspect="1"/>
          </p:cNvPicPr>
          <p:nvPr/>
        </p:nvPicPr>
        <p:blipFill>
          <a:blip r:embed="rId5"/>
          <a:stretch>
            <a:fillRect/>
          </a:stretch>
        </p:blipFill>
        <p:spPr>
          <a:xfrm>
            <a:off x="896064" y="4421743"/>
            <a:ext cx="283012" cy="353735"/>
          </a:xfrm>
          <a:prstGeom prst="rect">
            <a:avLst/>
          </a:prstGeom>
        </p:spPr>
      </p:pic>
      <p:sp>
        <p:nvSpPr>
          <p:cNvPr id="13" name="Text 8"/>
          <p:cNvSpPr/>
          <p:nvPr/>
        </p:nvSpPr>
        <p:spPr>
          <a:xfrm>
            <a:off x="1603534" y="4221242"/>
            <a:ext cx="2480429" cy="294799"/>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Real-Time Monitoring</a:t>
            </a:r>
            <a:endParaRPr lang="en-US" sz="1850" dirty="0"/>
          </a:p>
        </p:txBody>
      </p:sp>
      <p:sp>
        <p:nvSpPr>
          <p:cNvPr id="14" name="Text 9"/>
          <p:cNvSpPr/>
          <p:nvPr/>
        </p:nvSpPr>
        <p:spPr>
          <a:xfrm>
            <a:off x="1603534" y="4629150"/>
            <a:ext cx="12366546" cy="301943"/>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Developing capabilities for continuous patient data analysis.</a:t>
            </a:r>
            <a:endParaRPr lang="en-US" sz="1450" dirty="0"/>
          </a:p>
        </p:txBody>
      </p:sp>
      <p:sp>
        <p:nvSpPr>
          <p:cNvPr id="17" name="Text 11"/>
          <p:cNvSpPr/>
          <p:nvPr/>
        </p:nvSpPr>
        <p:spPr>
          <a:xfrm>
            <a:off x="1603534" y="5494734"/>
            <a:ext cx="2358390" cy="294799"/>
          </a:xfrm>
          <a:prstGeom prst="rect">
            <a:avLst/>
          </a:prstGeom>
          <a:noFill/>
          <a:ln/>
        </p:spPr>
        <p:txBody>
          <a:bodyPr wrap="none" lIns="0" tIns="0" rIns="0" bIns="0" rtlCol="0" anchor="t"/>
          <a:lstStyle/>
          <a:p>
            <a:pPr marL="0" indent="0" algn="l">
              <a:lnSpc>
                <a:spcPts val="2300"/>
              </a:lnSpc>
              <a:buNone/>
            </a:pPr>
            <a:endParaRPr lang="en-US" sz="1850" dirty="0"/>
          </a:p>
        </p:txBody>
      </p:sp>
      <p:sp>
        <p:nvSpPr>
          <p:cNvPr id="18" name="Text 12"/>
          <p:cNvSpPr/>
          <p:nvPr/>
        </p:nvSpPr>
        <p:spPr>
          <a:xfrm>
            <a:off x="1603534" y="5902643"/>
            <a:ext cx="12366546" cy="301943"/>
          </a:xfrm>
          <a:prstGeom prst="rect">
            <a:avLst/>
          </a:prstGeom>
          <a:noFill/>
          <a:ln/>
        </p:spPr>
        <p:txBody>
          <a:bodyPr wrap="none" lIns="0" tIns="0" rIns="0" bIns="0" rtlCol="0" anchor="t"/>
          <a:lstStyle/>
          <a:p>
            <a:pPr marL="0" indent="0" algn="l">
              <a:lnSpc>
                <a:spcPts val="2350"/>
              </a:lnSpc>
              <a:buNone/>
            </a:pPr>
            <a:endParaRPr lang="en-US" sz="1450" dirty="0"/>
          </a:p>
        </p:txBody>
      </p:sp>
      <p:sp>
        <p:nvSpPr>
          <p:cNvPr id="19" name="Shape 13"/>
          <p:cNvSpPr/>
          <p:nvPr/>
        </p:nvSpPr>
        <p:spPr>
          <a:xfrm>
            <a:off x="660321" y="5401559"/>
            <a:ext cx="754618" cy="1132047"/>
          </a:xfrm>
          <a:prstGeom prst="roundRect">
            <a:avLst>
              <a:gd name="adj" fmla="val 50000"/>
            </a:avLst>
          </a:prstGeom>
          <a:solidFill>
            <a:srgbClr val="DADBF1"/>
          </a:solidFill>
          <a:ln w="7620">
            <a:solidFill>
              <a:srgbClr val="C0C1D7"/>
            </a:solidFill>
            <a:prstDash val="solid"/>
          </a:ln>
        </p:spPr>
      </p:sp>
      <p:pic>
        <p:nvPicPr>
          <p:cNvPr id="20" name="Image 4" descr="preencoded.png"/>
          <p:cNvPicPr>
            <a:picLocks noChangeAspect="1"/>
          </p:cNvPicPr>
          <p:nvPr/>
        </p:nvPicPr>
        <p:blipFill>
          <a:blip r:embed="rId6"/>
          <a:stretch>
            <a:fillRect/>
          </a:stretch>
        </p:blipFill>
        <p:spPr>
          <a:xfrm>
            <a:off x="904935" y="5789533"/>
            <a:ext cx="283012" cy="353735"/>
          </a:xfrm>
          <a:prstGeom prst="rect">
            <a:avLst/>
          </a:prstGeom>
        </p:spPr>
      </p:pic>
      <p:sp>
        <p:nvSpPr>
          <p:cNvPr id="21" name="Text 14"/>
          <p:cNvSpPr/>
          <p:nvPr/>
        </p:nvSpPr>
        <p:spPr>
          <a:xfrm>
            <a:off x="1603534" y="5494734"/>
            <a:ext cx="2915483" cy="40790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Continuous Improvement</a:t>
            </a:r>
            <a:endParaRPr lang="en-US" sz="1850" dirty="0"/>
          </a:p>
        </p:txBody>
      </p:sp>
      <p:sp>
        <p:nvSpPr>
          <p:cNvPr id="22" name="Text 15"/>
          <p:cNvSpPr/>
          <p:nvPr/>
        </p:nvSpPr>
        <p:spPr>
          <a:xfrm>
            <a:off x="1603534" y="5882709"/>
            <a:ext cx="12366546" cy="1595370"/>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Leveraging larger, diverse datasets for model refinement.</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551B-2324-002B-AFC7-B0B6D1FB8D1D}"/>
              </a:ext>
            </a:extLst>
          </p:cNvPr>
          <p:cNvSpPr>
            <a:spLocks noGrp="1"/>
          </p:cNvSpPr>
          <p:nvPr>
            <p:ph type="title"/>
          </p:nvPr>
        </p:nvSpPr>
        <p:spPr>
          <a:xfrm>
            <a:off x="4722829" y="2271859"/>
            <a:ext cx="8248453" cy="1659117"/>
          </a:xfrm>
        </p:spPr>
        <p:txBody>
          <a:bodyPr/>
          <a:lstStyle/>
          <a:p>
            <a:r>
              <a:rPr lang="en-IN" dirty="0"/>
              <a:t>Thank you</a:t>
            </a:r>
          </a:p>
        </p:txBody>
      </p:sp>
    </p:spTree>
    <p:extLst>
      <p:ext uri="{BB962C8B-B14F-4D97-AF65-F5344CB8AC3E}">
        <p14:creationId xmlns:p14="http://schemas.microsoft.com/office/powerpoint/2010/main" val="16419275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41</TotalTime>
  <Words>375</Words>
  <Application>Microsoft Office PowerPoint</Application>
  <PresentationFormat>Custom</PresentationFormat>
  <Paragraphs>35</Paragraphs>
  <Slides>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Gill Sans MT</vt:lpstr>
      <vt:lpstr>Inter</vt:lpstr>
      <vt:lpstr>Inter Bold</vt:lpstr>
      <vt:lpstr>Times New Roman</vt:lpstr>
      <vt:lpstr>Gallery</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lakshminarayana vadaparthi</dc:creator>
  <cp:lastModifiedBy>kanna2626@outlook.com</cp:lastModifiedBy>
  <cp:revision>2</cp:revision>
  <dcterms:created xsi:type="dcterms:W3CDTF">2025-07-20T06:59:49Z</dcterms:created>
  <dcterms:modified xsi:type="dcterms:W3CDTF">2025-07-20T08:07:46Z</dcterms:modified>
</cp:coreProperties>
</file>